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8" r:id="rId6"/>
    <p:sldId id="263" r:id="rId7"/>
    <p:sldId id="264" r:id="rId8"/>
    <p:sldId id="265" r:id="rId9"/>
    <p:sldId id="267" r:id="rId10"/>
    <p:sldId id="269" r:id="rId11"/>
    <p:sldId id="270" r:id="rId12"/>
    <p:sldId id="260" r:id="rId13"/>
    <p:sldId id="26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>
        <p:scale>
          <a:sx n="100" d="100"/>
          <a:sy n="100" d="100"/>
        </p:scale>
        <p:origin x="48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5E8F-5E3F-4F63-97B4-6DE3C5767F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Cyber Security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41233-F042-4223-A71A-AF4F31AA6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CANASA</a:t>
            </a:r>
          </a:p>
        </p:txBody>
      </p:sp>
    </p:spTree>
    <p:extLst>
      <p:ext uri="{BB962C8B-B14F-4D97-AF65-F5344CB8AC3E}">
        <p14:creationId xmlns:p14="http://schemas.microsoft.com/office/powerpoint/2010/main" val="24392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99A7-5D76-4454-A5CD-B7C7606A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Cyber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02F9A-A4EE-4858-9D2A-04F1EFAC4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Cyber Insurance do you have it?</a:t>
            </a:r>
          </a:p>
          <a:p>
            <a:r>
              <a:rPr lang="en-CA" sz="2800" dirty="0"/>
              <a:t>Do you understand what is covered and what is not?</a:t>
            </a:r>
          </a:p>
          <a:p>
            <a:r>
              <a:rPr lang="en-CA" sz="2800" dirty="0"/>
              <a:t>Have you checked with your lawyer about Cyber laws in your area?</a:t>
            </a:r>
          </a:p>
        </p:txBody>
      </p:sp>
    </p:spTree>
    <p:extLst>
      <p:ext uri="{BB962C8B-B14F-4D97-AF65-F5344CB8AC3E}">
        <p14:creationId xmlns:p14="http://schemas.microsoft.com/office/powerpoint/2010/main" val="198333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E3D559-A14F-4089-8A5F-676AE9BC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974502"/>
            <a:ext cx="7283450" cy="64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10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Obstacles Facing Business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545195" y="5675010"/>
            <a:ext cx="5265572" cy="1020338"/>
            <a:chOff x="1971828" y="4763710"/>
            <a:chExt cx="5265572" cy="1020338"/>
          </a:xfrm>
        </p:grpSpPr>
        <p:sp>
          <p:nvSpPr>
            <p:cNvPr id="18" name="Rectangle 17"/>
            <p:cNvSpPr/>
            <p:nvPr/>
          </p:nvSpPr>
          <p:spPr>
            <a:xfrm>
              <a:off x="2902785" y="4763710"/>
              <a:ext cx="31668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FF0000"/>
                  </a:solidFill>
                  <a:latin typeface="Avenir Book" charset="0"/>
                  <a:ea typeface="Avenir Book" charset="0"/>
                  <a:cs typeface="Avenir Book" charset="0"/>
                </a:rPr>
                <a:t>TARGETED ATTACKS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71828" y="5137717"/>
              <a:ext cx="5265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algn="ctr"/>
              <a:r>
                <a:rPr lang="en-US" sz="1200" b="1" i="1" dirty="0">
                  <a:latin typeface="Avenir Book" charset="0"/>
                  <a:ea typeface="Avenir Book" charset="0"/>
                  <a:cs typeface="Avenir Book" charset="0"/>
                </a:rPr>
                <a:t>Attacks are becoming more sophisticated</a:t>
              </a:r>
              <a:r>
                <a:rPr lang="en-US" sz="1200" dirty="0">
                  <a:latin typeface="Avenir Book" charset="0"/>
                  <a:ea typeface="Avenir Book" charset="0"/>
                  <a:cs typeface="Avenir Book" charset="0"/>
                </a:rPr>
                <a:t>, autonomous and stealthy and are specifically designed to penetrate existing security controls, including security processes and people</a:t>
              </a:r>
              <a:r>
                <a:rPr lang="en-US" sz="1200" b="1" dirty="0">
                  <a:latin typeface="Avenir Book" charset="0"/>
                  <a:ea typeface="Avenir Book" charset="0"/>
                  <a:cs typeface="Avenir Book" charset="0"/>
                </a:rPr>
                <a:t>.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3F399-6005-4463-81F3-B69EC6A6ED25}"/>
              </a:ext>
            </a:extLst>
          </p:cNvPr>
          <p:cNvGrpSpPr/>
          <p:nvPr/>
        </p:nvGrpSpPr>
        <p:grpSpPr>
          <a:xfrm>
            <a:off x="1478572" y="2281416"/>
            <a:ext cx="9512471" cy="3274677"/>
            <a:chOff x="1448754" y="1606371"/>
            <a:chExt cx="9512471" cy="3274677"/>
          </a:xfrm>
        </p:grpSpPr>
        <p:sp>
          <p:nvSpPr>
            <p:cNvPr id="4" name="Oval 3"/>
            <p:cNvSpPr/>
            <p:nvPr/>
          </p:nvSpPr>
          <p:spPr>
            <a:xfrm>
              <a:off x="4407690" y="1606371"/>
              <a:ext cx="3110308" cy="3110308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22326" y="2226301"/>
              <a:ext cx="370637" cy="371547"/>
              <a:chOff x="1568601" y="1766651"/>
              <a:chExt cx="1446674" cy="1450227"/>
            </a:xfrm>
            <a:solidFill>
              <a:srgbClr val="FF0000"/>
            </a:solidFill>
          </p:grpSpPr>
          <p:sp>
            <p:nvSpPr>
              <p:cNvPr id="6" name="Oval 5"/>
              <p:cNvSpPr>
                <a:spLocks noChangeAspect="1"/>
              </p:cNvSpPr>
              <p:nvPr/>
            </p:nvSpPr>
            <p:spPr bwMode="auto">
              <a:xfrm>
                <a:off x="1568601" y="1766651"/>
                <a:ext cx="1446674" cy="1450227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654748" y="1853007"/>
                <a:ext cx="1274381" cy="1277514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399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60854" y="2226301"/>
              <a:ext cx="370637" cy="371547"/>
              <a:chOff x="1568601" y="1766651"/>
              <a:chExt cx="1446674" cy="1450227"/>
            </a:xfrm>
            <a:solidFill>
              <a:srgbClr val="FF0000"/>
            </a:solidFill>
          </p:grpSpPr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1568601" y="1766651"/>
                <a:ext cx="1446674" cy="1450227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1654748" y="1853007"/>
                <a:ext cx="1274381" cy="1277514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399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77526" y="4509501"/>
              <a:ext cx="370637" cy="371547"/>
              <a:chOff x="1568601" y="1766651"/>
              <a:chExt cx="1446674" cy="1450227"/>
            </a:xfrm>
            <a:solidFill>
              <a:srgbClr val="FF0000"/>
            </a:solidFill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1568601" y="1766651"/>
                <a:ext cx="1446674" cy="1450227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1654748" y="1853007"/>
                <a:ext cx="1274381" cy="1277514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399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448754" y="1893002"/>
              <a:ext cx="2823650" cy="1422388"/>
              <a:chOff x="20933" y="1797791"/>
              <a:chExt cx="2823650" cy="142238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0933" y="1797791"/>
                <a:ext cx="28236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dirty="0">
                    <a:solidFill>
                      <a:srgbClr val="FF0000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LACK OF EXPERTISE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933" y="2204516"/>
                <a:ext cx="28236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r"/>
                <a:r>
                  <a:rPr lang="en-US" sz="1200" b="1" i="1" dirty="0">
                    <a:latin typeface="Avenir Book" charset="0"/>
                    <a:ea typeface="Avenir Book" charset="0"/>
                    <a:cs typeface="Avenir Book" charset="0"/>
                  </a:rPr>
                  <a:t>We don’t know what we don’t know. </a:t>
                </a:r>
                <a:r>
                  <a:rPr lang="en-US" sz="1200" i="1" dirty="0"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  <a:r>
                  <a:rPr lang="en-US" sz="1200" dirty="0">
                    <a:latin typeface="Avenir Book" charset="0"/>
                    <a:ea typeface="Avenir Book" charset="0"/>
                    <a:cs typeface="Avenir Book" charset="0"/>
                  </a:rPr>
                  <a:t>Businesses struggle with where to start, how to identify risks, how to prioritize risks and how to reduce the cost of cyber security controls</a:t>
                </a:r>
                <a:r>
                  <a:rPr lang="en-US" sz="1200" b="1" dirty="0"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  <a:endParaRPr lang="en-US" sz="20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624487" y="1807554"/>
              <a:ext cx="3336738" cy="1444567"/>
              <a:chOff x="6196666" y="1712343"/>
              <a:chExt cx="3336738" cy="144456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196666" y="1712343"/>
                <a:ext cx="25933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LACK OF VISIBILITY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196666" y="2018137"/>
                <a:ext cx="3336738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/>
                <a:r>
                  <a:rPr lang="en-US" sz="1200" b="1" i="1" dirty="0">
                    <a:latin typeface="Avenir Book" charset="0"/>
                    <a:ea typeface="Avenir Book" charset="0"/>
                    <a:cs typeface="Avenir Book" charset="0"/>
                  </a:rPr>
                  <a:t>Too much data and not enough intelligence</a:t>
                </a:r>
                <a:r>
                  <a:rPr lang="en-US" sz="1200" dirty="0">
                    <a:latin typeface="Avenir Book" charset="0"/>
                    <a:ea typeface="Avenir Book" charset="0"/>
                    <a:cs typeface="Avenir Book" charset="0"/>
                  </a:rPr>
                  <a:t> makes visibility into threats challenging. Reactive security infrastructure lacks the </a:t>
                </a:r>
                <a:br>
                  <a:rPr lang="en-US" sz="1200" dirty="0">
                    <a:latin typeface="Avenir Book" charset="0"/>
                    <a:ea typeface="Avenir Book" charset="0"/>
                    <a:cs typeface="Avenir Book" charset="0"/>
                  </a:rPr>
                </a:br>
                <a:r>
                  <a:rPr lang="en-US" sz="1200" dirty="0">
                    <a:latin typeface="Avenir Book" charset="0"/>
                    <a:ea typeface="Avenir Book" charset="0"/>
                    <a:cs typeface="Avenir Book" charset="0"/>
                  </a:rPr>
                  <a:t>timely intelligence needed to identify threats.</a:t>
                </a:r>
                <a:endParaRPr lang="en-US" sz="1200" b="1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endParaRPr lang="en-US" sz="20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p:grpSp>
        <p:sp>
          <p:nvSpPr>
            <p:cNvPr id="23" name="Oval 22"/>
            <p:cNvSpPr/>
            <p:nvPr/>
          </p:nvSpPr>
          <p:spPr bwMode="auto">
            <a:xfrm>
              <a:off x="5113479" y="2266297"/>
              <a:ext cx="1698732" cy="17029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399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193" y="2039677"/>
              <a:ext cx="1957302" cy="1957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4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5-Steps to Address Cyber Security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3442" y="3435794"/>
            <a:ext cx="2016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antinghei SC Extralight"/>
                <a:cs typeface="Lantinghei SC Extralight"/>
              </a:rPr>
              <a:t>Determine</a:t>
            </a:r>
          </a:p>
          <a:p>
            <a:pPr algn="ctr"/>
            <a:r>
              <a:rPr lang="en-US" sz="1600" dirty="0">
                <a:latin typeface="Lantinghei SC Extralight"/>
                <a:cs typeface="Lantinghei SC Extralight"/>
              </a:rPr>
              <a:t>Business Priorities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0041" y="3441061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antinghei SC Extralight"/>
                <a:cs typeface="Lantinghei SC Extralight"/>
              </a:rPr>
              <a:t>Find Gaps </a:t>
            </a:r>
          </a:p>
          <a:p>
            <a:pPr algn="ctr"/>
            <a:r>
              <a:rPr lang="en-US" sz="1600" dirty="0">
                <a:latin typeface="Lantinghei SC Extralight"/>
                <a:cs typeface="Lantinghei SC Extralight"/>
              </a:rPr>
              <a:t>&amp; Risks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0239" y="3441061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antinghei SC Extralight"/>
                <a:cs typeface="Lantinghei SC Extralight"/>
              </a:rPr>
              <a:t>Measure Security</a:t>
            </a:r>
          </a:p>
          <a:p>
            <a:pPr algn="ctr"/>
            <a:r>
              <a:rPr lang="en-US" sz="1600" dirty="0">
                <a:latin typeface="Lantinghei SC Extralight"/>
                <a:cs typeface="Lantinghei SC Extralight"/>
              </a:rPr>
              <a:t>Maturity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7668" y="3441061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antinghei SC Extralight"/>
                <a:cs typeface="Lantinghei SC Extralight"/>
              </a:rPr>
              <a:t>Risk Management</a:t>
            </a:r>
          </a:p>
          <a:p>
            <a:pPr algn="ctr"/>
            <a:r>
              <a:rPr lang="en-US" sz="1600" dirty="0">
                <a:latin typeface="Lantinghei SC Extralight"/>
                <a:cs typeface="Lantinghei SC Extralight"/>
              </a:rPr>
              <a:t>Program</a:t>
            </a:r>
          </a:p>
        </p:txBody>
      </p:sp>
      <p:pic>
        <p:nvPicPr>
          <p:cNvPr id="8" name="Picture 7" descr="ic-SecurityNetwork-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84" y="2283188"/>
            <a:ext cx="1371600" cy="1371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24111" y="4043624"/>
            <a:ext cx="1277002" cy="646255"/>
            <a:chOff x="388325" y="3638240"/>
            <a:chExt cx="1277002" cy="64625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750927" y="4284494"/>
              <a:ext cx="914400" cy="1"/>
            </a:xfrm>
            <a:prstGeom prst="line">
              <a:avLst/>
            </a:prstGeom>
            <a:ln w="9525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388325" y="3638240"/>
              <a:ext cx="362602" cy="646254"/>
            </a:xfrm>
            <a:prstGeom prst="line">
              <a:avLst/>
            </a:prstGeom>
            <a:ln w="9525" cmpd="sng">
              <a:solidFill>
                <a:srgbClr val="FF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77291" y="4051308"/>
            <a:ext cx="1277002" cy="646255"/>
            <a:chOff x="2321935" y="3638240"/>
            <a:chExt cx="1277002" cy="646255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684537" y="4284494"/>
              <a:ext cx="914400" cy="1"/>
            </a:xfrm>
            <a:prstGeom prst="line">
              <a:avLst/>
            </a:prstGeom>
            <a:ln w="9525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321935" y="3638240"/>
              <a:ext cx="362602" cy="646254"/>
            </a:xfrm>
            <a:prstGeom prst="line">
              <a:avLst/>
            </a:prstGeom>
            <a:ln w="9525" cmpd="sng">
              <a:solidFill>
                <a:srgbClr val="FF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610070" y="4025046"/>
            <a:ext cx="1277002" cy="646255"/>
            <a:chOff x="3828394" y="3618991"/>
            <a:chExt cx="1277002" cy="646255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190996" y="4265245"/>
              <a:ext cx="914400" cy="1"/>
            </a:xfrm>
            <a:prstGeom prst="line">
              <a:avLst/>
            </a:prstGeom>
            <a:ln w="9525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3828394" y="3618991"/>
              <a:ext cx="362602" cy="646254"/>
            </a:xfrm>
            <a:prstGeom prst="line">
              <a:avLst/>
            </a:prstGeom>
            <a:ln w="9525" cmpd="sng">
              <a:solidFill>
                <a:srgbClr val="FF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326750" y="4423772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Lantinghei SC Extralight"/>
                <a:cs typeface="Lantinghei SC Extralight"/>
              </a:rPr>
              <a:t>Cyber-6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332770" y="4026664"/>
            <a:ext cx="1277002" cy="646255"/>
            <a:chOff x="5503696" y="3613473"/>
            <a:chExt cx="1277002" cy="646255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5866298" y="4259727"/>
              <a:ext cx="914400" cy="1"/>
            </a:xfrm>
            <a:prstGeom prst="line">
              <a:avLst/>
            </a:prstGeom>
            <a:ln w="9525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503696" y="3613473"/>
              <a:ext cx="362602" cy="646254"/>
            </a:xfrm>
            <a:prstGeom prst="line">
              <a:avLst/>
            </a:prstGeom>
            <a:ln w="9525" cmpd="sng">
              <a:solidFill>
                <a:srgbClr val="FF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83196" y="4423772"/>
            <a:ext cx="998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Lantinghei SC Extralight"/>
                <a:cs typeface="Lantinghei SC Extralight"/>
              </a:rPr>
              <a:t>Discovery</a:t>
            </a:r>
            <a:endParaRPr lang="en-US" sz="1200" b="1" dirty="0">
              <a:latin typeface="Lantinghei SC Extralight"/>
              <a:cs typeface="Lantinghei SC Extralight"/>
            </a:endParaRPr>
          </a:p>
        </p:txBody>
      </p:sp>
      <p:pic>
        <p:nvPicPr>
          <p:cNvPr id="23" name="Picture 22" descr="ic-Charts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43" y="2237216"/>
            <a:ext cx="1371600" cy="1371600"/>
          </a:xfrm>
          <a:prstGeom prst="rect">
            <a:avLst/>
          </a:prstGeom>
        </p:spPr>
      </p:pic>
      <p:pic>
        <p:nvPicPr>
          <p:cNvPr id="24" name="Picture 23" descr="ic-OracleDataCenterCampaign-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22" y="2237216"/>
            <a:ext cx="1371600" cy="1371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944409" y="3441061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antinghei SC Extralight"/>
                <a:cs typeface="Lantinghei SC Extralight"/>
              </a:rPr>
              <a:t>Operationalize</a:t>
            </a:r>
          </a:p>
          <a:p>
            <a:pPr algn="ctr"/>
            <a:r>
              <a:rPr lang="en-US" sz="1600" dirty="0">
                <a:latin typeface="Lantinghei SC Extralight"/>
                <a:cs typeface="Lantinghei SC Extralight"/>
              </a:rPr>
              <a:t>&amp; Optimize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101311" y="4020569"/>
            <a:ext cx="1277002" cy="646255"/>
            <a:chOff x="7409133" y="3567501"/>
            <a:chExt cx="1277002" cy="646255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7771735" y="4213755"/>
              <a:ext cx="914400" cy="1"/>
            </a:xfrm>
            <a:prstGeom prst="line">
              <a:avLst/>
            </a:prstGeom>
            <a:ln w="9525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7409133" y="3567501"/>
              <a:ext cx="362602" cy="646254"/>
            </a:xfrm>
            <a:prstGeom prst="line">
              <a:avLst/>
            </a:prstGeom>
            <a:ln w="9525" cmpd="sng">
              <a:solidFill>
                <a:srgbClr val="FF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916168" y="4412879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Lantinghei SC Extralight"/>
                <a:cs typeface="Lantinghei SC Extralight"/>
              </a:rPr>
              <a:t>Baseline</a:t>
            </a:r>
            <a:endParaRPr lang="en-US" sz="1200" b="1" dirty="0">
              <a:latin typeface="Lantinghei SC Extralight"/>
              <a:cs typeface="Lantinghei SC Extraligh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33" y="2283188"/>
            <a:ext cx="1371600" cy="13716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3191491" y="2968988"/>
            <a:ext cx="685800" cy="1"/>
          </a:xfrm>
          <a:prstGeom prst="line">
            <a:avLst/>
          </a:prstGeom>
          <a:ln w="952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665034" y="4418973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Lantinghei SC Extralight"/>
                <a:cs typeface="Lantinghei SC Extralight"/>
              </a:rPr>
              <a:t>Prioritize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56938" y="4420563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Lantinghei SC Extralight"/>
                <a:cs typeface="Lantinghei SC Extralight"/>
              </a:rPr>
              <a:t>Respond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62" y="2283188"/>
            <a:ext cx="1371600" cy="13716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V="1">
            <a:off x="5032255" y="2968988"/>
            <a:ext cx="685800" cy="1"/>
          </a:xfrm>
          <a:prstGeom prst="line">
            <a:avLst/>
          </a:prstGeom>
          <a:ln w="952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723188" y="2968988"/>
            <a:ext cx="685800" cy="1"/>
          </a:xfrm>
          <a:prstGeom prst="line">
            <a:avLst/>
          </a:prstGeom>
          <a:ln w="952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487246" y="2968988"/>
            <a:ext cx="685800" cy="1"/>
          </a:xfrm>
          <a:prstGeom prst="line">
            <a:avLst/>
          </a:prstGeom>
          <a:ln w="952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5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/>
      <p:bldP spid="25" grpId="0"/>
      <p:bldP spid="29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3740-FEC4-412C-9DAC-48365E22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Cyber Security Is A Business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2248A-30A0-46B0-B92F-212622163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Cyber Security is a Business Issue not just an IT Issue</a:t>
            </a:r>
          </a:p>
          <a:p>
            <a:r>
              <a:rPr lang="en-CA" sz="2800" dirty="0"/>
              <a:t>A Talented, Knowledgeable and well supported staff is the best defense</a:t>
            </a:r>
          </a:p>
          <a:p>
            <a:r>
              <a:rPr lang="en-CA" sz="2800" dirty="0"/>
              <a:t>This is not something you can do on your own</a:t>
            </a:r>
          </a:p>
          <a:p>
            <a:r>
              <a:rPr lang="en-CA" sz="2800" dirty="0"/>
              <a:t>The cost to have a company support you is cheaper then the salary of an IT person</a:t>
            </a:r>
          </a:p>
        </p:txBody>
      </p:sp>
    </p:spTree>
    <p:extLst>
      <p:ext uri="{BB962C8B-B14F-4D97-AF65-F5344CB8AC3E}">
        <p14:creationId xmlns:p14="http://schemas.microsoft.com/office/powerpoint/2010/main" val="203733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7C62-DDA4-4415-8642-E5784804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Global Price Tag Of Cyber Crime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83E49-535A-47B2-8610-7BA1977F9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25" y="3327319"/>
            <a:ext cx="5438345" cy="37923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CCB337A-0FB0-490A-A6EA-98C29786A4FB}"/>
              </a:ext>
            </a:extLst>
          </p:cNvPr>
          <p:cNvGrpSpPr/>
          <p:nvPr/>
        </p:nvGrpSpPr>
        <p:grpSpPr>
          <a:xfrm>
            <a:off x="3938784" y="2126990"/>
            <a:ext cx="3193752" cy="1384995"/>
            <a:chOff x="431356" y="2077294"/>
            <a:chExt cx="3193752" cy="13849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596E59-B07F-4D84-9DF5-61EC7FC5F137}"/>
                </a:ext>
              </a:extLst>
            </p:cNvPr>
            <p:cNvSpPr txBox="1"/>
            <p:nvPr/>
          </p:nvSpPr>
          <p:spPr>
            <a:xfrm>
              <a:off x="431356" y="2341501"/>
              <a:ext cx="312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C000"/>
                  </a:solidFill>
                  <a:latin typeface="Calibri"/>
                </a:rPr>
                <a:t>$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C1746A-7560-4255-909B-3DC54ABBC917}"/>
                </a:ext>
              </a:extLst>
            </p:cNvPr>
            <p:cNvSpPr txBox="1"/>
            <p:nvPr/>
          </p:nvSpPr>
          <p:spPr>
            <a:xfrm>
              <a:off x="856274" y="3092957"/>
              <a:ext cx="2615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(Going to be $1T by 2019)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92FDEF-7BE7-4F9F-9976-83F1E35C7C66}"/>
                </a:ext>
              </a:extLst>
            </p:cNvPr>
            <p:cNvSpPr txBox="1"/>
            <p:nvPr/>
          </p:nvSpPr>
          <p:spPr>
            <a:xfrm>
              <a:off x="702513" y="2077294"/>
              <a:ext cx="292259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prstClr val="black"/>
                  </a:solidFill>
                  <a:latin typeface="Calibri"/>
                </a:rPr>
                <a:t>450 BN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51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3331" y="1157469"/>
            <a:ext cx="1565206" cy="5001552"/>
            <a:chOff x="949123" y="1365813"/>
            <a:chExt cx="1565206" cy="5001552"/>
          </a:xfrm>
        </p:grpSpPr>
        <p:sp>
          <p:nvSpPr>
            <p:cNvPr id="5" name="TextBox 4"/>
            <p:cNvSpPr txBox="1"/>
            <p:nvPr/>
          </p:nvSpPr>
          <p:spPr>
            <a:xfrm>
              <a:off x="949123" y="2478913"/>
              <a:ext cx="155363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  <a:latin typeface="Avenir Book" charset="0"/>
                  <a:ea typeface="Avenir Book" charset="0"/>
                  <a:cs typeface="Avenir Book" charset="0"/>
                </a:rPr>
                <a:t>88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0697" y="3615159"/>
              <a:ext cx="155363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  <a:latin typeface="Avenir Book" charset="0"/>
                  <a:ea typeface="Avenir Book" charset="0"/>
                  <a:cs typeface="Avenir Book" charset="0"/>
                </a:rPr>
                <a:t>91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0699" y="1365813"/>
              <a:ext cx="155363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  <a:latin typeface="Avenir Book" charset="0"/>
                  <a:ea typeface="Avenir Book" charset="0"/>
                  <a:cs typeface="Avenir Book" charset="0"/>
                </a:rPr>
                <a:t>62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0697" y="4797705"/>
              <a:ext cx="155363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  <a:latin typeface="Avenir Book" charset="0"/>
                  <a:ea typeface="Avenir Book" charset="0"/>
                  <a:cs typeface="Avenir Book" charset="0"/>
                </a:rPr>
                <a:t>14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72812" y="1373582"/>
            <a:ext cx="9553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% </a:t>
            </a:r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increase in breaches for small business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2811" y="2518586"/>
            <a:ext cx="8794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% </a:t>
            </a:r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insider data breaches due to abuse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2812" y="3723616"/>
            <a:ext cx="7012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% </a:t>
            </a:r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increase in targeted attacks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2812" y="4827498"/>
            <a:ext cx="7984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% </a:t>
            </a:r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of employees that will sell their </a:t>
            </a:r>
          </a:p>
          <a:p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credentials for $150 or less!</a:t>
            </a:r>
          </a:p>
        </p:txBody>
      </p:sp>
    </p:spTree>
    <p:extLst>
      <p:ext uri="{BB962C8B-B14F-4D97-AF65-F5344CB8AC3E}">
        <p14:creationId xmlns:p14="http://schemas.microsoft.com/office/powerpoint/2010/main" val="153864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2523 L -0.34622 -0.02523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23C6-089A-40C4-9D53-120DCEAB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Ransomware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61406-E838-47FB-8041-D94ABB54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44000"/>
          </a:xfrm>
        </p:spPr>
        <p:txBody>
          <a:bodyPr>
            <a:normAutofit lnSpcReduction="10000"/>
          </a:bodyPr>
          <a:lstStyle/>
          <a:p>
            <a:r>
              <a:rPr lang="en-CA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Ransomware sales on the dark web market rocketed from $250,000 to over $6M in the last year</a:t>
            </a:r>
          </a:p>
          <a:p>
            <a:r>
              <a:rPr lang="en-CA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$301 M was paid to ransomware hackers last year</a:t>
            </a:r>
          </a:p>
          <a:p>
            <a:r>
              <a:rPr lang="en-CA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210 days.  The average time a hacker is in a system before being found</a:t>
            </a:r>
          </a:p>
        </p:txBody>
      </p:sp>
    </p:spTree>
    <p:extLst>
      <p:ext uri="{BB962C8B-B14F-4D97-AF65-F5344CB8AC3E}">
        <p14:creationId xmlns:p14="http://schemas.microsoft.com/office/powerpoint/2010/main" val="221966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3590-AE53-4ADE-997C-4ABFF539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E-mail Phishing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CDF00-ABD0-4734-8C2C-B4483860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UPS</a:t>
            </a:r>
          </a:p>
          <a:p>
            <a:r>
              <a:rPr lang="en-CA" sz="2800" dirty="0"/>
              <a:t>Wire Transfer e-mails </a:t>
            </a:r>
          </a:p>
          <a:p>
            <a:r>
              <a:rPr lang="en-CA" sz="2800" dirty="0"/>
              <a:t>Netflix</a:t>
            </a:r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0337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3590-AE53-4ADE-997C-4ABFF539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and Free </a:t>
            </a:r>
            <a:r>
              <a:rPr lang="en-CA" dirty="0" err="1"/>
              <a:t>WiFi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CDF00-ABD0-4734-8C2C-B4483860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Do you allow employees to connect to free or open </a:t>
            </a:r>
            <a:r>
              <a:rPr lang="en-CA" sz="2800" dirty="0" err="1"/>
              <a:t>WiFi</a:t>
            </a:r>
            <a:r>
              <a:rPr lang="en-CA" sz="2800" dirty="0"/>
              <a:t> hotspots</a:t>
            </a:r>
          </a:p>
          <a:p>
            <a:r>
              <a:rPr lang="en-CA" sz="2800" dirty="0"/>
              <a:t>Have you heard of </a:t>
            </a:r>
          </a:p>
          <a:p>
            <a:r>
              <a:rPr lang="en-CA" sz="2800" dirty="0"/>
              <a:t>Do you have a VPN for your employees to connect to the office for e-mails?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CBD0C-4961-4C28-9AD7-1A2BD0079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207" y="3579249"/>
            <a:ext cx="1980952" cy="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8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52D9-0F06-4C15-B07B-155869F0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White Hackers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4695C-0D22-4035-90EF-3D98F7468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Average salary for Hacker with no degree $104,000</a:t>
            </a:r>
          </a:p>
          <a:p>
            <a:r>
              <a:rPr lang="en-CA" sz="3200" dirty="0"/>
              <a:t>Average salary for Hacker with degree $120,000</a:t>
            </a:r>
          </a:p>
        </p:txBody>
      </p:sp>
    </p:spTree>
    <p:extLst>
      <p:ext uri="{BB962C8B-B14F-4D97-AF65-F5344CB8AC3E}">
        <p14:creationId xmlns:p14="http://schemas.microsoft.com/office/powerpoint/2010/main" val="76261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99A7-5D76-4454-A5CD-B7C7606A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Central Stations Being Hacked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02F9A-A4EE-4858-9D2A-04F1EFAC4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Many Central Stations have been hacked</a:t>
            </a:r>
          </a:p>
          <a:p>
            <a:r>
              <a:rPr lang="en-CA" sz="2800" dirty="0"/>
              <a:t>Some have had their servers used for illegal purchases</a:t>
            </a:r>
          </a:p>
          <a:p>
            <a:r>
              <a:rPr lang="en-CA" sz="2800" dirty="0"/>
              <a:t>Some have had data stolen</a:t>
            </a:r>
          </a:p>
          <a:p>
            <a:r>
              <a:rPr lang="en-CA" sz="2800" dirty="0"/>
              <a:t>Many have had their databases encrypted for ransom</a:t>
            </a:r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4025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2B45-E504-4647-8723-5F448DC0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Backups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7112-8738-4188-9282-2C369B2FA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If attacked how long will it take you to run off of backups</a:t>
            </a:r>
          </a:p>
          <a:p>
            <a:r>
              <a:rPr lang="en-CA" sz="2800" dirty="0"/>
              <a:t>Data Backups are critical to protecting yourself from Cyber Attacks</a:t>
            </a:r>
          </a:p>
          <a:p>
            <a:r>
              <a:rPr lang="en-CA" sz="2800" dirty="0"/>
              <a:t>Are your backups vulnerable to Malware?</a:t>
            </a:r>
          </a:p>
        </p:txBody>
      </p:sp>
    </p:spTree>
    <p:extLst>
      <p:ext uri="{BB962C8B-B14F-4D97-AF65-F5344CB8AC3E}">
        <p14:creationId xmlns:p14="http://schemas.microsoft.com/office/powerpoint/2010/main" val="453301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1288</TotalTime>
  <Words>434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Book</vt:lpstr>
      <vt:lpstr>Calibri</vt:lpstr>
      <vt:lpstr>Century Gothic</vt:lpstr>
      <vt:lpstr>Lantinghei SC Extralight</vt:lpstr>
      <vt:lpstr>Wingdings 3</vt:lpstr>
      <vt:lpstr>Ion Boardroom</vt:lpstr>
      <vt:lpstr>Cyber Security </vt:lpstr>
      <vt:lpstr>The Global Price Tag Of Cyber Crime</vt:lpstr>
      <vt:lpstr>PowerPoint Presentation</vt:lpstr>
      <vt:lpstr>Ransomware </vt:lpstr>
      <vt:lpstr>E-mail Phishing </vt:lpstr>
      <vt:lpstr>Open and Free WiFi</vt:lpstr>
      <vt:lpstr>White Hackers</vt:lpstr>
      <vt:lpstr>Central Stations Being Hacked</vt:lpstr>
      <vt:lpstr>Data Backups </vt:lpstr>
      <vt:lpstr>Cyber Insurance</vt:lpstr>
      <vt:lpstr>PowerPoint Presentation</vt:lpstr>
      <vt:lpstr>Security Obstacles Facing Business</vt:lpstr>
      <vt:lpstr>5-Steps to Address Cyber Security</vt:lpstr>
      <vt:lpstr>Cyber Security Is A Business Issue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</dc:title>
  <dc:creator>Sascha Kylau</dc:creator>
  <cp:lastModifiedBy>Sascha Kylau</cp:lastModifiedBy>
  <cp:revision>26</cp:revision>
  <dcterms:created xsi:type="dcterms:W3CDTF">2017-09-26T00:59:15Z</dcterms:created>
  <dcterms:modified xsi:type="dcterms:W3CDTF">2017-10-17T13:37:22Z</dcterms:modified>
</cp:coreProperties>
</file>